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Oswald ExtraLight"/>
      <p:regular r:id="rId28"/>
      <p:bold r:id="rId29"/>
    </p:embeddedFont>
    <p:embeddedFont>
      <p:font typeface="Oswald Medium"/>
      <p:regular r:id="rId30"/>
      <p:bold r:id="rId31"/>
    </p:embeddedFont>
    <p:embeddedFont>
      <p:font typeface="Economica"/>
      <p:regular r:id="rId32"/>
      <p:bold r:id="rId33"/>
      <p:italic r:id="rId34"/>
      <p:boldItalic r:id="rId35"/>
    </p:embeddedFont>
    <p:embeddedFont>
      <p:font typeface="Inter SemiBold"/>
      <p:regular r:id="rId36"/>
      <p:bold r:id="rId37"/>
    </p:embeddedFont>
    <p:embeddedFont>
      <p:font typeface="Inter Light"/>
      <p:regular r:id="rId38"/>
      <p:bold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nter"/>
      <p:regular r:id="rId44"/>
      <p:bold r:id="rId45"/>
    </p:embeddedFont>
    <p:embeddedFont>
      <p:font typeface="Oswald Light"/>
      <p:regular r:id="rId46"/>
      <p:bold r:id="rId47"/>
    </p:embeddedFont>
    <p:embeddedFont>
      <p:font typeface="Roboto Light"/>
      <p:regular r:id="rId48"/>
      <p:bold r:id="rId49"/>
      <p:italic r:id="rId50"/>
      <p:boldItalic r:id="rId51"/>
    </p:embeddedFont>
    <p:embeddedFont>
      <p:font typeface="Oswald"/>
      <p:regular r:id="rId52"/>
      <p:bold r:id="rId53"/>
    </p:embeddedFont>
    <p:embeddedFont>
      <p:font typeface="Open Sans"/>
      <p:regular r:id="rId54"/>
      <p:bold r:id="rId55"/>
      <p:italic r:id="rId56"/>
      <p:boldItalic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Inter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OswaldLight-regular.fntdata"/><Relationship Id="rId45" Type="http://schemas.openxmlformats.org/officeDocument/2006/relationships/font" Target="fonts/Inter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RobotoLight-regular.fntdata"/><Relationship Id="rId47" Type="http://schemas.openxmlformats.org/officeDocument/2006/relationships/font" Target="fonts/OswaldLight-bold.fntdata"/><Relationship Id="rId49" Type="http://schemas.openxmlformats.org/officeDocument/2006/relationships/font" Target="fonts/Roboto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Medium-bold.fntdata"/><Relationship Id="rId30" Type="http://schemas.openxmlformats.org/officeDocument/2006/relationships/font" Target="fonts/OswaldMedium-regular.fntdata"/><Relationship Id="rId33" Type="http://schemas.openxmlformats.org/officeDocument/2006/relationships/font" Target="fonts/Economica-bold.fntdata"/><Relationship Id="rId32" Type="http://schemas.openxmlformats.org/officeDocument/2006/relationships/font" Target="fonts/Economica-regular.fntdata"/><Relationship Id="rId35" Type="http://schemas.openxmlformats.org/officeDocument/2006/relationships/font" Target="fonts/Economica-boldItalic.fntdata"/><Relationship Id="rId34" Type="http://schemas.openxmlformats.org/officeDocument/2006/relationships/font" Target="fonts/Economica-italic.fntdata"/><Relationship Id="rId37" Type="http://schemas.openxmlformats.org/officeDocument/2006/relationships/font" Target="fonts/InterSemiBold-bold.fntdata"/><Relationship Id="rId36" Type="http://schemas.openxmlformats.org/officeDocument/2006/relationships/font" Target="fonts/InterSemiBold-regular.fntdata"/><Relationship Id="rId39" Type="http://schemas.openxmlformats.org/officeDocument/2006/relationships/font" Target="fonts/InterLight-bold.fntdata"/><Relationship Id="rId38" Type="http://schemas.openxmlformats.org/officeDocument/2006/relationships/font" Target="fonts/InterLight-regular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swaldExtraLight-regular.fntdata"/><Relationship Id="rId27" Type="http://schemas.openxmlformats.org/officeDocument/2006/relationships/slide" Target="slides/slide21.xml"/><Relationship Id="rId29" Type="http://schemas.openxmlformats.org/officeDocument/2006/relationships/font" Target="fonts/OswaldExtraLight-bold.fntdata"/><Relationship Id="rId51" Type="http://schemas.openxmlformats.org/officeDocument/2006/relationships/font" Target="fonts/RobotoLight-boldItalic.fntdata"/><Relationship Id="rId50" Type="http://schemas.openxmlformats.org/officeDocument/2006/relationships/font" Target="fonts/RobotoLight-italic.fntdata"/><Relationship Id="rId53" Type="http://schemas.openxmlformats.org/officeDocument/2006/relationships/font" Target="fonts/Oswald-bold.fntdata"/><Relationship Id="rId52" Type="http://schemas.openxmlformats.org/officeDocument/2006/relationships/font" Target="fonts/Oswald-regular.fntdata"/><Relationship Id="rId11" Type="http://schemas.openxmlformats.org/officeDocument/2006/relationships/slide" Target="slides/slide5.xml"/><Relationship Id="rId55" Type="http://schemas.openxmlformats.org/officeDocument/2006/relationships/font" Target="fonts/OpenSans-bold.fntdata"/><Relationship Id="rId10" Type="http://schemas.openxmlformats.org/officeDocument/2006/relationships/slide" Target="slides/slide4.xml"/><Relationship Id="rId54" Type="http://schemas.openxmlformats.org/officeDocument/2006/relationships/font" Target="fonts/OpenSans-regular.fntdata"/><Relationship Id="rId13" Type="http://schemas.openxmlformats.org/officeDocument/2006/relationships/slide" Target="slides/slide7.xml"/><Relationship Id="rId57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56" Type="http://schemas.openxmlformats.org/officeDocument/2006/relationships/font" Target="fonts/OpenSans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3eb9a7be6_2_1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3eb9a7be6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3ecb148a9_0_1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3ecb148a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3ecb148a9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13ecb148a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13ecb148a9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13ecb148a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3ecb148a9_0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3ecb148a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27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3ecb148a9_0_1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3ecb148a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3ecb148a9_0_2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3ecb148a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13ecb148a9_0_2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13ecb148a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3ecb148a9_0_2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3ecb148a9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3ecb148a9_0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3ecb148a9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3eb9a7be6_2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3eb9a7be6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3eb9a7be6_2_1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3eb9a7be6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63e34d84d_0_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63e34d84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13ecb148a9_0_3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13ecb148a9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3ecb148a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3ecb148a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13ecb148a9_0_2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13ecb148a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3eb9a7be6_2_1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13eb9a7be6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3ecb148a9_0_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13ecb148a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3ecb148a9_0_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3ecb148a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3ecb148a9_0_3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3ecb148a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3eb9a7be6_2_1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3eb9a7be6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5" name="Google Shape;65;p14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/>
          <p:nvPr/>
        </p:nvSpPr>
        <p:spPr>
          <a:xfrm>
            <a:off x="-1" y="234877"/>
            <a:ext cx="9144000" cy="4673746"/>
          </a:xfrm>
          <a:custGeom>
            <a:rect b="b" l="l" r="r" t="t"/>
            <a:pathLst>
              <a:path extrusionOk="0" h="6231661" w="1219200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8"/>
          <p:cNvSpPr txBox="1"/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" type="subTitle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41275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indent="-4127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indent="-4127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indent="-4127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indent="-4127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indent="-4127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indent="-4127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●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indent="-4127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○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indent="-4127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 SemiBold"/>
              <a:buChar char="■"/>
              <a:defRPr sz="2900">
                <a:solidFill>
                  <a:schemeClr val="l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4" name="Google Shape;84;p19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chemeClr val="accent2"/>
                </a:solidFill>
              </a:rPr>
              <a:t>“</a:t>
            </a:r>
            <a:endParaRPr b="1" sz="9600">
              <a:solidFill>
                <a:schemeClr val="accent2"/>
              </a:solidFill>
            </a:endParaRPr>
          </a:p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1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6" name="Google Shape;96;p21"/>
          <p:cNvSpPr txBox="1"/>
          <p:nvPr>
            <p:ph idx="2" type="body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2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1037875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2" name="Google Shape;102;p22"/>
          <p:cNvSpPr txBox="1"/>
          <p:nvPr>
            <p:ph idx="2" type="body"/>
          </p:nvPr>
        </p:nvSpPr>
        <p:spPr>
          <a:xfrm>
            <a:off x="3460026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3" name="Google Shape;103;p22"/>
          <p:cNvSpPr txBox="1"/>
          <p:nvPr>
            <p:ph idx="3" type="body"/>
          </p:nvPr>
        </p:nvSpPr>
        <p:spPr>
          <a:xfrm>
            <a:off x="5882177" y="1353950"/>
            <a:ext cx="2191800" cy="303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3"/>
          <p:cNvSpPr/>
          <p:nvPr/>
        </p:nvSpPr>
        <p:spPr>
          <a:xfrm>
            <a:off x="0" y="2625824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08" name="Google Shape;108;p2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/>
          <p:nvPr/>
        </p:nvSpPr>
        <p:spPr>
          <a:xfrm>
            <a:off x="0" y="2625823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4"/>
          <p:cNvSpPr txBox="1"/>
          <p:nvPr>
            <p:ph idx="1" type="body"/>
          </p:nvPr>
        </p:nvSpPr>
        <p:spPr>
          <a:xfrm>
            <a:off x="1037875" y="4177700"/>
            <a:ext cx="70683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Light" type="blank">
  <p:cSld name="BLANK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2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- Dark">
  <p:cSld name="BLANK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099331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6"/>
          <p:cNvSpPr/>
          <p:nvPr/>
        </p:nvSpPr>
        <p:spPr>
          <a:xfrm>
            <a:off x="0" y="1455585"/>
            <a:ext cx="9144000" cy="2232329"/>
          </a:xfrm>
          <a:custGeom>
            <a:rect b="b" l="l" r="r" t="t"/>
            <a:pathLst>
              <a:path extrusionOk="0" h="2976439" w="1219200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2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 SemiBold"/>
              <a:buNone/>
              <a:defRPr sz="32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●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○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 Light"/>
              <a:buChar char="■"/>
              <a:defRPr sz="24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 rtl="0" algn="r">
              <a:buNone/>
              <a:defRPr sz="1300">
                <a:solidFill>
                  <a:schemeClr val="accent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8.png"/><Relationship Id="rId7" Type="http://schemas.openxmlformats.org/officeDocument/2006/relationships/image" Target="../media/image13.png"/><Relationship Id="rId8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type="ctrTitle"/>
          </p:nvPr>
        </p:nvSpPr>
        <p:spPr>
          <a:xfrm>
            <a:off x="509900" y="351025"/>
            <a:ext cx="7068300" cy="1818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Oswald ExtraLight"/>
                <a:ea typeface="Oswald ExtraLight"/>
                <a:cs typeface="Oswald ExtraLight"/>
                <a:sym typeface="Oswald ExtraLight"/>
              </a:rPr>
              <a:t>Hackathon</a:t>
            </a:r>
            <a:endParaRPr sz="4000">
              <a:solidFill>
                <a:srgbClr val="FFFFFF"/>
              </a:solidFill>
              <a:latin typeface="Oswald ExtraLight"/>
              <a:ea typeface="Oswald ExtraLight"/>
              <a:cs typeface="Oswald ExtraLight"/>
              <a:sym typeface="Oswald Extra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Mental Health in Tech</a:t>
            </a:r>
            <a:endParaRPr sz="74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24" name="Google Shape;124;p27"/>
          <p:cNvSpPr txBox="1"/>
          <p:nvPr/>
        </p:nvSpPr>
        <p:spPr>
          <a:xfrm>
            <a:off x="553450" y="2850525"/>
            <a:ext cx="23172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Group 14:</a:t>
            </a:r>
            <a:endParaRPr b="1" sz="19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Beatriz Feijoo Gomez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Mahendra Kaswan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Vasundhara Sharma</a:t>
            </a:r>
            <a:endParaRPr sz="19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cxnSp>
        <p:nvCxnSpPr>
          <p:cNvPr id="125" name="Google Shape;125;p27"/>
          <p:cNvCxnSpPr/>
          <p:nvPr/>
        </p:nvCxnSpPr>
        <p:spPr>
          <a:xfrm flipH="1" rot="10800000">
            <a:off x="553450" y="1198750"/>
            <a:ext cx="4940100" cy="34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26" name="Google Shape;12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75" y="1308775"/>
            <a:ext cx="3824250" cy="3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7" name="Google Shape;237;p36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8" name="Google Shape;238;p36"/>
          <p:cNvGrpSpPr/>
          <p:nvPr/>
        </p:nvGrpSpPr>
        <p:grpSpPr>
          <a:xfrm>
            <a:off x="579092" y="290800"/>
            <a:ext cx="7890000" cy="597600"/>
            <a:chOff x="579092" y="519400"/>
            <a:chExt cx="7890000" cy="597600"/>
          </a:xfrm>
        </p:grpSpPr>
        <p:sp>
          <p:nvSpPr>
            <p:cNvPr id="239" name="Google Shape;239;p36"/>
            <p:cNvSpPr txBox="1"/>
            <p:nvPr/>
          </p:nvSpPr>
          <p:spPr>
            <a:xfrm>
              <a:off x="579092" y="519400"/>
              <a:ext cx="7890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chemeClr val="accent1"/>
                  </a:solidFill>
                  <a:latin typeface="Economica"/>
                  <a:ea typeface="Economica"/>
                  <a:cs typeface="Economica"/>
                  <a:sym typeface="Economica"/>
                </a:rPr>
                <a:t>What factors are correlated? 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40" name="Google Shape;240;p36"/>
            <p:cNvCxnSpPr/>
            <p:nvPr/>
          </p:nvCxnSpPr>
          <p:spPr>
            <a:xfrm>
              <a:off x="679200" y="1030750"/>
              <a:ext cx="7364400" cy="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pic>
        <p:nvPicPr>
          <p:cNvPr id="241" name="Google Shape;24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0750" y="821725"/>
            <a:ext cx="6598926" cy="432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37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8" name="Google Shape;248;p37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249" name="Google Shape;249;p37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Impact on whether people seek treatment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50" name="Google Shape;250;p37"/>
            <p:cNvCxnSpPr/>
            <p:nvPr/>
          </p:nvCxnSpPr>
          <p:spPr>
            <a:xfrm>
              <a:off x="679200" y="1030750"/>
              <a:ext cx="7364400" cy="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51" name="Google Shape;251;p37"/>
          <p:cNvGrpSpPr/>
          <p:nvPr/>
        </p:nvGrpSpPr>
        <p:grpSpPr>
          <a:xfrm>
            <a:off x="-1051150" y="1096500"/>
            <a:ext cx="9193552" cy="4047000"/>
            <a:chOff x="-1291425" y="1130150"/>
            <a:chExt cx="9193552" cy="4047000"/>
          </a:xfrm>
        </p:grpSpPr>
        <p:grpSp>
          <p:nvGrpSpPr>
            <p:cNvPr id="252" name="Google Shape;252;p37"/>
            <p:cNvGrpSpPr/>
            <p:nvPr/>
          </p:nvGrpSpPr>
          <p:grpSpPr>
            <a:xfrm>
              <a:off x="-1291425" y="1130150"/>
              <a:ext cx="9193552" cy="3583700"/>
              <a:chOff x="-1291425" y="1130150"/>
              <a:chExt cx="9193552" cy="3583700"/>
            </a:xfrm>
          </p:grpSpPr>
          <p:pic>
            <p:nvPicPr>
              <p:cNvPr id="253" name="Google Shape;253;p37"/>
              <p:cNvPicPr preferRelativeResize="0"/>
              <p:nvPr/>
            </p:nvPicPr>
            <p:blipFill rotWithShape="1">
              <a:blip r:embed="rId3">
                <a:alphaModFix/>
              </a:blip>
              <a:srcRect b="10580" l="13529" r="4125" t="8526"/>
              <a:stretch/>
            </p:blipFill>
            <p:spPr>
              <a:xfrm>
                <a:off x="1708575" y="1251475"/>
                <a:ext cx="6193552" cy="33904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4" name="Google Shape;254;p37"/>
              <p:cNvSpPr txBox="1"/>
              <p:nvPr/>
            </p:nvSpPr>
            <p:spPr>
              <a:xfrm>
                <a:off x="168975" y="1130150"/>
                <a:ext cx="1539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Wellness Programs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55" name="Google Shape;255;p37"/>
              <p:cNvSpPr txBox="1"/>
              <p:nvPr/>
            </p:nvSpPr>
            <p:spPr>
              <a:xfrm>
                <a:off x="168975" y="1415450"/>
                <a:ext cx="15396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Supervisors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Seek Help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56" name="Google Shape;256;p37"/>
              <p:cNvSpPr txBox="1"/>
              <p:nvPr/>
            </p:nvSpPr>
            <p:spPr>
              <a:xfrm>
                <a:off x="168975" y="2607350"/>
                <a:ext cx="15396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Gender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57" name="Google Shape;257;p37"/>
              <p:cNvSpPr txBox="1"/>
              <p:nvPr/>
            </p:nvSpPr>
            <p:spPr>
              <a:xfrm>
                <a:off x="168975" y="3782025"/>
                <a:ext cx="15396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Benefits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Anonymity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58" name="Google Shape;258;p37"/>
              <p:cNvSpPr txBox="1"/>
              <p:nvPr/>
            </p:nvSpPr>
            <p:spPr>
              <a:xfrm>
                <a:off x="-1291425" y="2028050"/>
                <a:ext cx="30000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Obs. Consequences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59" name="Google Shape;259;p37"/>
              <p:cNvSpPr txBox="1"/>
              <p:nvPr/>
            </p:nvSpPr>
            <p:spPr>
              <a:xfrm>
                <a:off x="-1291425" y="2297025"/>
                <a:ext cx="30000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Leave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  <p:sp>
            <p:nvSpPr>
              <p:cNvPr id="260" name="Google Shape;260;p37"/>
              <p:cNvSpPr txBox="1"/>
              <p:nvPr/>
            </p:nvSpPr>
            <p:spPr>
              <a:xfrm>
                <a:off x="-1291425" y="2890350"/>
                <a:ext cx="3000000" cy="69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Family History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Coworkers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1" name="Google Shape;261;p37"/>
              <p:cNvSpPr txBox="1"/>
              <p:nvPr/>
            </p:nvSpPr>
            <p:spPr>
              <a:xfrm>
                <a:off x="-1291425" y="3521700"/>
                <a:ext cx="30000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100">
                    <a:latin typeface="Roboto"/>
                    <a:ea typeface="Roboto"/>
                    <a:cs typeface="Roboto"/>
                    <a:sym typeface="Roboto"/>
                  </a:rPr>
                  <a:t>Care Options</a:t>
                </a:r>
                <a:endParaRPr/>
              </a:p>
            </p:txBody>
          </p:sp>
          <p:sp>
            <p:nvSpPr>
              <p:cNvPr id="262" name="Google Shape;262;p37"/>
              <p:cNvSpPr txBox="1"/>
              <p:nvPr/>
            </p:nvSpPr>
            <p:spPr>
              <a:xfrm>
                <a:off x="-1291425" y="4359850"/>
                <a:ext cx="30000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Age</a:t>
                </a:r>
                <a:endParaRPr sz="1100">
                  <a:latin typeface="Roboto Light"/>
                  <a:ea typeface="Roboto Light"/>
                  <a:cs typeface="Roboto Light"/>
                  <a:sym typeface="Roboto Light"/>
                </a:endParaRPr>
              </a:p>
            </p:txBody>
          </p:sp>
        </p:grpSp>
        <p:grpSp>
          <p:nvGrpSpPr>
            <p:cNvPr id="263" name="Google Shape;263;p37"/>
            <p:cNvGrpSpPr/>
            <p:nvPr/>
          </p:nvGrpSpPr>
          <p:grpSpPr>
            <a:xfrm>
              <a:off x="1602825" y="4561850"/>
              <a:ext cx="5305925" cy="373800"/>
              <a:chOff x="1593925" y="4617250"/>
              <a:chExt cx="5305925" cy="373800"/>
            </a:xfrm>
          </p:grpSpPr>
          <p:sp>
            <p:nvSpPr>
              <p:cNvPr id="264" name="Google Shape;264;p37"/>
              <p:cNvSpPr txBox="1"/>
              <p:nvPr/>
            </p:nvSpPr>
            <p:spPr>
              <a:xfrm>
                <a:off x="1593925" y="4617250"/>
                <a:ext cx="586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0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5" name="Google Shape;265;p37"/>
              <p:cNvSpPr txBox="1"/>
              <p:nvPr/>
            </p:nvSpPr>
            <p:spPr>
              <a:xfrm>
                <a:off x="3054450" y="4617250"/>
                <a:ext cx="586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0.1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6" name="Google Shape;266;p37"/>
              <p:cNvSpPr txBox="1"/>
              <p:nvPr/>
            </p:nvSpPr>
            <p:spPr>
              <a:xfrm>
                <a:off x="4684050" y="4637050"/>
                <a:ext cx="586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0.2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67" name="Google Shape;267;p37"/>
              <p:cNvSpPr txBox="1"/>
              <p:nvPr/>
            </p:nvSpPr>
            <p:spPr>
              <a:xfrm>
                <a:off x="6313650" y="4637050"/>
                <a:ext cx="586200" cy="35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100">
                    <a:latin typeface="Roboto Light"/>
                    <a:ea typeface="Roboto Light"/>
                    <a:cs typeface="Roboto Light"/>
                    <a:sym typeface="Roboto Light"/>
                  </a:rPr>
                  <a:t>0.3</a:t>
                </a:r>
                <a:endParaRPr b="1" sz="11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268" name="Google Shape;268;p37"/>
            <p:cNvSpPr txBox="1"/>
            <p:nvPr/>
          </p:nvSpPr>
          <p:spPr>
            <a:xfrm>
              <a:off x="1711925" y="4823150"/>
              <a:ext cx="5638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Roboto"/>
                  <a:ea typeface="Roboto"/>
                  <a:cs typeface="Roboto"/>
                  <a:sym typeface="Roboto"/>
                </a:rPr>
                <a:t>Correlation Values </a:t>
              </a:r>
              <a:endParaRPr b="1"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/>
          <p:nvPr/>
        </p:nvSpPr>
        <p:spPr>
          <a:xfrm>
            <a:off x="747500" y="667950"/>
            <a:ext cx="52503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Analyzing </a:t>
            </a:r>
            <a:r>
              <a:rPr b="1" lang="en" sz="4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Employee</a:t>
            </a:r>
            <a:r>
              <a:rPr b="1" lang="en" sz="4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&amp; </a:t>
            </a:r>
            <a:r>
              <a:rPr b="1" lang="en" sz="4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Employer</a:t>
            </a:r>
            <a:r>
              <a:rPr b="1" lang="en" sz="430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 Mindset in Depth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4" name="Google Shape;2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75" y="1308775"/>
            <a:ext cx="3824250" cy="3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2" name="Google Shape;282;p39"/>
          <p:cNvGrpSpPr/>
          <p:nvPr/>
        </p:nvGrpSpPr>
        <p:grpSpPr>
          <a:xfrm>
            <a:off x="579092" y="290800"/>
            <a:ext cx="7890000" cy="597600"/>
            <a:chOff x="579092" y="519400"/>
            <a:chExt cx="7890000" cy="597600"/>
          </a:xfrm>
        </p:grpSpPr>
        <p:sp>
          <p:nvSpPr>
            <p:cNvPr id="283" name="Google Shape;283;p39"/>
            <p:cNvSpPr txBox="1"/>
            <p:nvPr/>
          </p:nvSpPr>
          <p:spPr>
            <a:xfrm>
              <a:off x="579092" y="519400"/>
              <a:ext cx="7890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chemeClr val="accent1"/>
                  </a:solidFill>
                  <a:latin typeface="Economica"/>
                  <a:ea typeface="Economica"/>
                  <a:cs typeface="Economica"/>
                  <a:sym typeface="Economica"/>
                </a:rPr>
                <a:t>Comparison based on Benefits Offerings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84" name="Google Shape;284;p39"/>
            <p:cNvCxnSpPr/>
            <p:nvPr/>
          </p:nvCxnSpPr>
          <p:spPr>
            <a:xfrm>
              <a:off x="679200" y="1030750"/>
              <a:ext cx="7364400" cy="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0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0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1" name="Google Shape;291;p40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292" name="Google Shape;292;p40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1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Would employees talk about mental health in an interview?</a:t>
              </a:r>
              <a:endParaRPr b="1" sz="31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93" name="Google Shape;293;p40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4" y="908662"/>
            <a:ext cx="8868746" cy="40824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40"/>
          <p:cNvGrpSpPr/>
          <p:nvPr/>
        </p:nvGrpSpPr>
        <p:grpSpPr>
          <a:xfrm>
            <a:off x="579100" y="1158725"/>
            <a:ext cx="7282825" cy="3438725"/>
            <a:chOff x="1046500" y="1286450"/>
            <a:chExt cx="7282825" cy="3438725"/>
          </a:xfrm>
        </p:grpSpPr>
        <p:sp>
          <p:nvSpPr>
            <p:cNvPr id="296" name="Google Shape;296;p40"/>
            <p:cNvSpPr txBox="1"/>
            <p:nvPr/>
          </p:nvSpPr>
          <p:spPr>
            <a:xfrm>
              <a:off x="1046500" y="3037275"/>
              <a:ext cx="1747800" cy="83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Tennessee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" name="Google Shape;297;p40"/>
            <p:cNvSpPr txBox="1"/>
            <p:nvPr/>
          </p:nvSpPr>
          <p:spPr>
            <a:xfrm>
              <a:off x="1046500" y="3942175"/>
              <a:ext cx="1747800" cy="7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Washington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8" name="Google Shape;298;p40"/>
            <p:cNvSpPr txBox="1"/>
            <p:nvPr/>
          </p:nvSpPr>
          <p:spPr>
            <a:xfrm>
              <a:off x="6581525" y="3037275"/>
              <a:ext cx="1747800" cy="1687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Physical Health 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9" name="Google Shape;299;p40"/>
            <p:cNvSpPr txBox="1"/>
            <p:nvPr/>
          </p:nvSpPr>
          <p:spPr>
            <a:xfrm>
              <a:off x="6581525" y="1286450"/>
              <a:ext cx="1747800" cy="170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Mental Health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300" name="Google Shape;300;p40"/>
          <p:cNvSpPr txBox="1"/>
          <p:nvPr/>
        </p:nvSpPr>
        <p:spPr>
          <a:xfrm>
            <a:off x="579100" y="2029700"/>
            <a:ext cx="1747800" cy="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rPr>
              <a:t>New York</a:t>
            </a:r>
            <a:endParaRPr sz="1500">
              <a:solidFill>
                <a:srgbClr val="000C1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1" name="Google Shape;301;p40"/>
          <p:cNvSpPr txBox="1"/>
          <p:nvPr/>
        </p:nvSpPr>
        <p:spPr>
          <a:xfrm>
            <a:off x="579100" y="1158725"/>
            <a:ext cx="1747800" cy="834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rPr>
              <a:t>California</a:t>
            </a:r>
            <a:endParaRPr sz="1500">
              <a:solidFill>
                <a:srgbClr val="000C18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30700" y="213575"/>
            <a:ext cx="9343800" cy="548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09" name="Google Shape;309;p41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310" name="Google Shape;310;p41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1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TREND on Attitude Towards Mental Health in the Workplace</a:t>
              </a:r>
              <a:endParaRPr b="1" sz="31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311" name="Google Shape;311;p41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/>
          <p:nvPr/>
        </p:nvSpPr>
        <p:spPr>
          <a:xfrm>
            <a:off x="658500" y="943275"/>
            <a:ext cx="7733100" cy="1453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25A6E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9" name="Google Shape;319;p42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320" name="Google Shape;320;p42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1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Sentiment of Comments</a:t>
              </a:r>
              <a:endParaRPr b="1" sz="31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321" name="Google Shape;321;p42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pic>
        <p:nvPicPr>
          <p:cNvPr id="322" name="Google Shape;32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6463" y="1265300"/>
            <a:ext cx="822925" cy="82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2400" y="1344275"/>
            <a:ext cx="685225" cy="6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8700" y="1388087"/>
            <a:ext cx="724351" cy="724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5573" y="1388087"/>
            <a:ext cx="597578" cy="597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3001" y="1172063"/>
            <a:ext cx="887500" cy="89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42"/>
          <p:cNvSpPr txBox="1"/>
          <p:nvPr/>
        </p:nvSpPr>
        <p:spPr>
          <a:xfrm>
            <a:off x="530050" y="1933388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Health </a:t>
            </a:r>
            <a:endParaRPr/>
          </a:p>
        </p:txBody>
      </p:sp>
      <p:sp>
        <p:nvSpPr>
          <p:cNvPr id="328" name="Google Shape;328;p42"/>
          <p:cNvSpPr txBox="1"/>
          <p:nvPr/>
        </p:nvSpPr>
        <p:spPr>
          <a:xfrm>
            <a:off x="2132988" y="1952963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Mental</a:t>
            </a:r>
            <a:endParaRPr/>
          </a:p>
        </p:txBody>
      </p:sp>
      <p:sp>
        <p:nvSpPr>
          <p:cNvPr id="329" name="Google Shape;329;p42"/>
          <p:cNvSpPr txBox="1"/>
          <p:nvPr/>
        </p:nvSpPr>
        <p:spPr>
          <a:xfrm>
            <a:off x="3735925" y="1996763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Employer</a:t>
            </a:r>
            <a:endParaRPr/>
          </a:p>
        </p:txBody>
      </p:sp>
      <p:sp>
        <p:nvSpPr>
          <p:cNvPr id="330" name="Google Shape;330;p42"/>
          <p:cNvSpPr txBox="1"/>
          <p:nvPr/>
        </p:nvSpPr>
        <p:spPr>
          <a:xfrm>
            <a:off x="5389400" y="1952963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Issues</a:t>
            </a:r>
            <a:endParaRPr/>
          </a:p>
        </p:txBody>
      </p:sp>
      <p:sp>
        <p:nvSpPr>
          <p:cNvPr id="331" name="Google Shape;331;p42"/>
          <p:cNvSpPr txBox="1"/>
          <p:nvPr/>
        </p:nvSpPr>
        <p:spPr>
          <a:xfrm>
            <a:off x="6941800" y="1952975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Light"/>
                <a:ea typeface="Inter Light"/>
                <a:cs typeface="Inter Light"/>
                <a:sym typeface="Inter Light"/>
              </a:rPr>
              <a:t>Company</a:t>
            </a:r>
            <a:endParaRPr/>
          </a:p>
        </p:txBody>
      </p:sp>
      <p:sp>
        <p:nvSpPr>
          <p:cNvPr id="332" name="Google Shape;332;p42"/>
          <p:cNvSpPr txBox="1"/>
          <p:nvPr/>
        </p:nvSpPr>
        <p:spPr>
          <a:xfrm>
            <a:off x="912400" y="932075"/>
            <a:ext cx="79644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Most mentioned words:</a:t>
            </a:r>
            <a:endParaRPr b="1" sz="2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 rotWithShape="1">
          <a:blip r:embed="rId8">
            <a:alphaModFix/>
          </a:blip>
          <a:srcRect b="11281" l="52963" r="3269" t="14743"/>
          <a:stretch/>
        </p:blipFill>
        <p:spPr>
          <a:xfrm>
            <a:off x="2060375" y="2767000"/>
            <a:ext cx="1449900" cy="141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4" name="Google Shape;334;p42"/>
          <p:cNvPicPr preferRelativeResize="0"/>
          <p:nvPr/>
        </p:nvPicPr>
        <p:blipFill rotWithShape="1">
          <a:blip r:embed="rId8">
            <a:alphaModFix/>
          </a:blip>
          <a:srcRect b="11158" l="2035" r="55997" t="15954"/>
          <a:stretch/>
        </p:blipFill>
        <p:spPr>
          <a:xfrm>
            <a:off x="5389400" y="2741807"/>
            <a:ext cx="1449900" cy="1461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/>
        </p:nvSpPr>
        <p:spPr>
          <a:xfrm>
            <a:off x="1351025" y="4265100"/>
            <a:ext cx="2868600" cy="685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All Genders &amp;</a:t>
            </a:r>
            <a:endParaRPr b="1" sz="20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 20 - 60+ Age Range</a:t>
            </a:r>
            <a:endParaRPr b="1" sz="2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4680038" y="4317400"/>
            <a:ext cx="2868600" cy="456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18 - 19 Age Range</a:t>
            </a:r>
            <a:endParaRPr b="1" sz="20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43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3" name="Google Shape;343;p43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344" name="Google Shape;344;p43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1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Sentiment of Comments</a:t>
              </a:r>
              <a:endParaRPr b="1" sz="31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345" name="Google Shape;345;p43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 b="3744" l="21523" r="21625" t="3791"/>
          <a:stretch/>
        </p:blipFill>
        <p:spPr>
          <a:xfrm>
            <a:off x="2164325" y="888400"/>
            <a:ext cx="4521674" cy="40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4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3" name="Google Shape;353;p44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354" name="Google Shape;354;p44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Conclusion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355" name="Google Shape;355;p44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356" name="Google Shape;356;p44"/>
          <p:cNvSpPr txBox="1"/>
          <p:nvPr>
            <p:ph idx="4294967295" type="subTitle"/>
          </p:nvPr>
        </p:nvSpPr>
        <p:spPr>
          <a:xfrm>
            <a:off x="975700" y="1159375"/>
            <a:ext cx="7816200" cy="31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        </a:t>
            </a: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Mental health </a:t>
            </a: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getting more s</a:t>
            </a: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tigmatised in the workplace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      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        Employees are opening up to discuss &amp; getting mental health 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        issues treated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        Majority of employees have negative sentiments towards 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 mental health </a:t>
            </a:r>
            <a:endParaRPr b="1" sz="2500">
              <a:solidFill>
                <a:srgbClr val="000C18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357" name="Google Shape;35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700" y="1041675"/>
            <a:ext cx="755050" cy="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5700" y="2438825"/>
            <a:ext cx="755050" cy="7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700" y="3835975"/>
            <a:ext cx="755050" cy="75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5"/>
          <p:cNvSpPr txBox="1"/>
          <p:nvPr>
            <p:ph idx="1" type="body"/>
          </p:nvPr>
        </p:nvSpPr>
        <p:spPr>
          <a:xfrm>
            <a:off x="943275" y="1279100"/>
            <a:ext cx="7581600" cy="2970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200"/>
              <a:t> </a:t>
            </a: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Mental health is often missing from public health debates of any kind even though its critical to wellbeing.”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Economica"/>
                <a:ea typeface="Economica"/>
                <a:cs typeface="Economica"/>
                <a:sym typeface="Economica"/>
              </a:rPr>
              <a:t>             	                                                           - Diane Abbott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6" name="Google Shape;366;p45"/>
          <p:cNvSpPr txBox="1"/>
          <p:nvPr>
            <p:ph idx="4294967295" type="ctrTitle"/>
          </p:nvPr>
        </p:nvSpPr>
        <p:spPr>
          <a:xfrm>
            <a:off x="1085650" y="3706450"/>
            <a:ext cx="4698600" cy="94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Thank You! </a:t>
            </a:r>
            <a:endParaRPr b="1" sz="9000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8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8"/>
          <p:cNvSpPr txBox="1"/>
          <p:nvPr>
            <p:ph type="title"/>
          </p:nvPr>
        </p:nvSpPr>
        <p:spPr>
          <a:xfrm>
            <a:off x="2826300" y="323175"/>
            <a:ext cx="3491400" cy="662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95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Introduction </a:t>
            </a:r>
            <a:endParaRPr b="1" sz="495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33" name="Google Shape;133;p28"/>
          <p:cNvSpPr txBox="1"/>
          <p:nvPr>
            <p:ph idx="1" type="body"/>
          </p:nvPr>
        </p:nvSpPr>
        <p:spPr>
          <a:xfrm>
            <a:off x="2187850" y="1488163"/>
            <a:ext cx="5935500" cy="756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rPr b="1" lang="en" sz="26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OSMI Mental Health in Tech Survey 2014, 2016 &amp; 2019 </a:t>
            </a:r>
            <a:endParaRPr b="1" sz="28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34" name="Google Shape;1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25" y="1168324"/>
            <a:ext cx="1399325" cy="13963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 txBox="1"/>
          <p:nvPr/>
        </p:nvSpPr>
        <p:spPr>
          <a:xfrm>
            <a:off x="2111650" y="1875475"/>
            <a:ext cx="5574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M</a:t>
            </a:r>
            <a:r>
              <a:rPr lang="en" sz="1500">
                <a:solidFill>
                  <a:schemeClr val="dk1"/>
                </a:solidFill>
                <a:latin typeface="Oswald Light"/>
                <a:ea typeface="Oswald Light"/>
                <a:cs typeface="Oswald Light"/>
                <a:sym typeface="Oswald Light"/>
              </a:rPr>
              <a:t>easuring attitude of employees &amp; employers towards mental health.</a:t>
            </a:r>
            <a:endParaRPr sz="600">
              <a:latin typeface="Oswald Light"/>
              <a:ea typeface="Oswald Light"/>
              <a:cs typeface="Oswald Light"/>
              <a:sym typeface="Oswald Light"/>
            </a:endParaRPr>
          </a:p>
        </p:txBody>
      </p:sp>
      <p:sp>
        <p:nvSpPr>
          <p:cNvPr id="136" name="Google Shape;136;p28"/>
          <p:cNvSpPr txBox="1"/>
          <p:nvPr>
            <p:ph idx="1" type="body"/>
          </p:nvPr>
        </p:nvSpPr>
        <p:spPr>
          <a:xfrm>
            <a:off x="878700" y="2846975"/>
            <a:ext cx="1947600" cy="8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rPr lang="en" sz="6400">
                <a:solidFill>
                  <a:srgbClr val="25A6E0"/>
                </a:solidFill>
                <a:latin typeface="Oswald Medium"/>
                <a:ea typeface="Oswald Medium"/>
                <a:cs typeface="Oswald Medium"/>
                <a:sym typeface="Oswald Medium"/>
              </a:rPr>
              <a:t>20%</a:t>
            </a:r>
            <a:r>
              <a:rPr lang="en" sz="6400">
                <a:solidFill>
                  <a:srgbClr val="25A6E0"/>
                </a:solidFill>
                <a:latin typeface="Oswald Medium"/>
                <a:ea typeface="Oswald Medium"/>
                <a:cs typeface="Oswald Medium"/>
                <a:sym typeface="Oswald Medium"/>
              </a:rPr>
              <a:t> </a:t>
            </a:r>
            <a:endParaRPr sz="6400">
              <a:solidFill>
                <a:srgbClr val="25A6E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7" name="Google Shape;137;p28"/>
          <p:cNvSpPr txBox="1"/>
          <p:nvPr/>
        </p:nvSpPr>
        <p:spPr>
          <a:xfrm>
            <a:off x="786000" y="3795550"/>
            <a:ext cx="1745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IT workers find it difficult to adjust</a:t>
            </a:r>
            <a:endParaRPr sz="16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6398450" y="2912550"/>
            <a:ext cx="2049000" cy="8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rPr lang="en" sz="6200">
                <a:solidFill>
                  <a:srgbClr val="25A6E0"/>
                </a:solidFill>
                <a:latin typeface="Oswald Medium"/>
                <a:ea typeface="Oswald Medium"/>
                <a:cs typeface="Oswald Medium"/>
                <a:sym typeface="Oswald Medium"/>
              </a:rPr>
              <a:t>1,260</a:t>
            </a:r>
            <a:endParaRPr sz="6200">
              <a:solidFill>
                <a:srgbClr val="25A6E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6514350" y="3922800"/>
            <a:ext cx="15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Respondents</a:t>
            </a:r>
            <a:endParaRPr sz="20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40" name="Google Shape;140;p28"/>
          <p:cNvSpPr txBox="1"/>
          <p:nvPr>
            <p:ph idx="1" type="body"/>
          </p:nvPr>
        </p:nvSpPr>
        <p:spPr>
          <a:xfrm>
            <a:off x="3757450" y="2846975"/>
            <a:ext cx="1513200" cy="899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75"/>
              <a:buNone/>
            </a:pPr>
            <a:r>
              <a:rPr lang="en" sz="6400">
                <a:solidFill>
                  <a:srgbClr val="25A6E0"/>
                </a:solidFill>
                <a:latin typeface="Oswald Medium"/>
                <a:ea typeface="Oswald Medium"/>
                <a:cs typeface="Oswald Medium"/>
                <a:sym typeface="Oswald Medium"/>
              </a:rPr>
              <a:t>27 </a:t>
            </a:r>
            <a:endParaRPr sz="6400">
              <a:solidFill>
                <a:srgbClr val="25A6E0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141" name="Google Shape;141;p28"/>
          <p:cNvSpPr txBox="1"/>
          <p:nvPr/>
        </p:nvSpPr>
        <p:spPr>
          <a:xfrm>
            <a:off x="3731500" y="3795550"/>
            <a:ext cx="1565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Oswald Medium"/>
                <a:ea typeface="Oswald Medium"/>
                <a:cs typeface="Oswald Medium"/>
                <a:sym typeface="Oswald Medium"/>
              </a:rPr>
              <a:t>Attributes Evaluated</a:t>
            </a:r>
            <a:endParaRPr sz="1600">
              <a:latin typeface="Oswald Medium"/>
              <a:ea typeface="Oswald Medium"/>
              <a:cs typeface="Oswald Medium"/>
              <a:sym typeface="Oswald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6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2" name="Google Shape;372;p46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73" name="Google Shape;373;p46"/>
          <p:cNvGrpSpPr/>
          <p:nvPr/>
        </p:nvGrpSpPr>
        <p:grpSpPr>
          <a:xfrm>
            <a:off x="579100" y="290800"/>
            <a:ext cx="8212800" cy="597600"/>
            <a:chOff x="579100" y="519400"/>
            <a:chExt cx="8212800" cy="597600"/>
          </a:xfrm>
        </p:grpSpPr>
        <p:sp>
          <p:nvSpPr>
            <p:cNvPr id="374" name="Google Shape;374;p46"/>
            <p:cNvSpPr txBox="1"/>
            <p:nvPr/>
          </p:nvSpPr>
          <p:spPr>
            <a:xfrm>
              <a:off x="579100" y="519400"/>
              <a:ext cx="82128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rgbClr val="25A6E0"/>
                  </a:solidFill>
                  <a:latin typeface="Economica"/>
                  <a:ea typeface="Economica"/>
                  <a:cs typeface="Economica"/>
                  <a:sym typeface="Economica"/>
                </a:rPr>
                <a:t>References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375" name="Google Shape;375;p46"/>
            <p:cNvCxnSpPr/>
            <p:nvPr/>
          </p:nvCxnSpPr>
          <p:spPr>
            <a:xfrm>
              <a:off x="679200" y="1030750"/>
              <a:ext cx="7676700" cy="2550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376" name="Google Shape;376;p46"/>
          <p:cNvSpPr txBox="1"/>
          <p:nvPr>
            <p:ph idx="4294967295" type="body"/>
          </p:nvPr>
        </p:nvSpPr>
        <p:spPr>
          <a:xfrm>
            <a:off x="685200" y="1370975"/>
            <a:ext cx="8343000" cy="2137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Dataset: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https://osmihelp.org/research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Economica"/>
              <a:buChar char="●"/>
            </a:pPr>
            <a:r>
              <a:rPr b="1" lang="en">
                <a:latin typeface="Economica"/>
                <a:ea typeface="Economica"/>
                <a:cs typeface="Economica"/>
                <a:sym typeface="Economica"/>
              </a:rPr>
              <a:t>Supporting Information: </a:t>
            </a: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https://hbr.org/2021/10/its-a-new-era-for-mental-health-at-work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83" name="Google Shape;383;p47"/>
          <p:cNvCxnSpPr/>
          <p:nvPr/>
        </p:nvCxnSpPr>
        <p:spPr>
          <a:xfrm>
            <a:off x="679200" y="802150"/>
            <a:ext cx="7676700" cy="25500"/>
          </a:xfrm>
          <a:prstGeom prst="straightConnector1">
            <a:avLst/>
          </a:prstGeom>
          <a:noFill/>
          <a:ln cap="flat" cmpd="sng" w="9525">
            <a:solidFill>
              <a:srgbClr val="25A6E0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384" name="Google Shape;3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0944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idx="4294967295" type="subTitle"/>
          </p:nvPr>
        </p:nvSpPr>
        <p:spPr>
          <a:xfrm>
            <a:off x="2002250" y="1304875"/>
            <a:ext cx="6855600" cy="4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Data Wrangling</a:t>
            </a:r>
            <a:endParaRPr sz="25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>
            <a:off x="579092" y="519400"/>
            <a:ext cx="7890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Methodology</a:t>
            </a:r>
            <a:endParaRPr b="1" sz="40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48" name="Google Shape;148;p29"/>
          <p:cNvCxnSpPr/>
          <p:nvPr/>
        </p:nvCxnSpPr>
        <p:spPr>
          <a:xfrm>
            <a:off x="679200" y="1030750"/>
            <a:ext cx="7364400" cy="0"/>
          </a:xfrm>
          <a:prstGeom prst="straightConnector1">
            <a:avLst/>
          </a:prstGeom>
          <a:noFill/>
          <a:ln cap="flat" cmpd="sng" w="9525">
            <a:solidFill>
              <a:srgbClr val="25A6E0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149" name="Google Shape;14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4637" y="1938500"/>
            <a:ext cx="509800" cy="50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244613" y="1261838"/>
            <a:ext cx="509800" cy="445562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9"/>
          <p:cNvSpPr txBox="1"/>
          <p:nvPr>
            <p:ph idx="4294967295" type="subTitle"/>
          </p:nvPr>
        </p:nvSpPr>
        <p:spPr>
          <a:xfrm>
            <a:off x="1966650" y="2007663"/>
            <a:ext cx="6855600" cy="4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Understanding the Respondents</a:t>
            </a:r>
            <a:endParaRPr sz="25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2" name="Google Shape;152;p29"/>
          <p:cNvSpPr txBox="1"/>
          <p:nvPr>
            <p:ph idx="4294967295" type="subTitle"/>
          </p:nvPr>
        </p:nvSpPr>
        <p:spPr>
          <a:xfrm>
            <a:off x="1966650" y="2686550"/>
            <a:ext cx="6855600" cy="4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Economica"/>
                <a:ea typeface="Economica"/>
                <a:cs typeface="Economica"/>
                <a:sym typeface="Economica"/>
              </a:rPr>
              <a:t>Factors Affecting Mental Health of Employees</a:t>
            </a:r>
            <a:endParaRPr sz="25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153" name="Google Shape;153;p29"/>
          <p:cNvSpPr txBox="1"/>
          <p:nvPr>
            <p:ph idx="4294967295" type="subTitle"/>
          </p:nvPr>
        </p:nvSpPr>
        <p:spPr>
          <a:xfrm>
            <a:off x="1984500" y="3409900"/>
            <a:ext cx="6819900" cy="467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Economica"/>
                <a:ea typeface="Economica"/>
                <a:cs typeface="Economica"/>
                <a:sym typeface="Economica"/>
              </a:rPr>
              <a:t>Analyzing Employee &amp; Employer Mindset</a:t>
            </a:r>
            <a:endParaRPr sz="2500">
              <a:solidFill>
                <a:schemeClr val="accent2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54" name="Google Shape;15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9688" y="2524488"/>
            <a:ext cx="779676" cy="7796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9"/>
          <p:cNvSpPr txBox="1"/>
          <p:nvPr/>
        </p:nvSpPr>
        <p:spPr>
          <a:xfrm>
            <a:off x="1966650" y="3987775"/>
            <a:ext cx="4048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Sentiment analysis of comments</a:t>
            </a:r>
            <a:endParaRPr sz="2500"/>
          </a:p>
        </p:txBody>
      </p:sp>
      <p:pic>
        <p:nvPicPr>
          <p:cNvPr id="156" name="Google Shape;15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214" y="3269800"/>
            <a:ext cx="688624" cy="68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2238" y="4133252"/>
            <a:ext cx="1014574" cy="337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ctrTitle"/>
          </p:nvPr>
        </p:nvSpPr>
        <p:spPr>
          <a:xfrm>
            <a:off x="886600" y="969950"/>
            <a:ext cx="4621800" cy="14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6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Understanding the Respondents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75" y="1308775"/>
            <a:ext cx="3824250" cy="3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31"/>
          <p:cNvSpPr txBox="1"/>
          <p:nvPr/>
        </p:nvSpPr>
        <p:spPr>
          <a:xfrm>
            <a:off x="579092" y="293050"/>
            <a:ext cx="7890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rPr>
              <a:t>Understanding the Respondents</a:t>
            </a:r>
            <a:endParaRPr b="1" sz="35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70" name="Google Shape;170;p31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1" name="Google Shape;171;p31"/>
          <p:cNvGrpSpPr/>
          <p:nvPr/>
        </p:nvGrpSpPr>
        <p:grpSpPr>
          <a:xfrm>
            <a:off x="983668" y="1465892"/>
            <a:ext cx="3747173" cy="3295200"/>
            <a:chOff x="992568" y="1692992"/>
            <a:chExt cx="3747173" cy="3295200"/>
          </a:xfrm>
        </p:grpSpPr>
        <p:pic>
          <p:nvPicPr>
            <p:cNvPr id="172" name="Google Shape;172;p31"/>
            <p:cNvPicPr preferRelativeResize="0"/>
            <p:nvPr/>
          </p:nvPicPr>
          <p:blipFill rotWithShape="1">
            <a:blip r:embed="rId3">
              <a:alphaModFix/>
            </a:blip>
            <a:srcRect b="17825" l="11200" r="21892" t="15262"/>
            <a:stretch/>
          </p:blipFill>
          <p:spPr>
            <a:xfrm>
              <a:off x="992568" y="1692992"/>
              <a:ext cx="3253500" cy="32952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173" name="Google Shape;173;p31"/>
            <p:cNvSpPr txBox="1"/>
            <p:nvPr/>
          </p:nvSpPr>
          <p:spPr>
            <a:xfrm>
              <a:off x="1090622" y="3256618"/>
              <a:ext cx="12246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60%</a:t>
              </a:r>
              <a:endParaRPr b="1" sz="17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74" name="Google Shape;174;p31"/>
            <p:cNvSpPr txBox="1"/>
            <p:nvPr/>
          </p:nvSpPr>
          <p:spPr>
            <a:xfrm>
              <a:off x="2955355" y="2266851"/>
              <a:ext cx="911700" cy="340800"/>
            </a:xfrm>
            <a:prstGeom prst="rect">
              <a:avLst/>
            </a:prstGeom>
            <a:solidFill>
              <a:srgbClr val="365C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15%</a:t>
              </a:r>
              <a:endParaRPr b="1" sz="17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3307251" y="3472470"/>
              <a:ext cx="207900" cy="111000"/>
            </a:xfrm>
            <a:prstGeom prst="rect">
              <a:avLst/>
            </a:prstGeom>
            <a:solidFill>
              <a:srgbClr val="FFE424"/>
            </a:solidFill>
            <a:ln cap="flat" cmpd="sng" w="9525">
              <a:solidFill>
                <a:srgbClr val="FFE4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307251" y="3134706"/>
              <a:ext cx="738600" cy="147900"/>
            </a:xfrm>
            <a:prstGeom prst="rect">
              <a:avLst/>
            </a:prstGeom>
            <a:solidFill>
              <a:srgbClr val="50C46C"/>
            </a:solidFill>
            <a:ln cap="flat" cmpd="sng" w="9525">
              <a:solidFill>
                <a:srgbClr val="50C46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1"/>
            <p:cNvSpPr txBox="1"/>
            <p:nvPr/>
          </p:nvSpPr>
          <p:spPr>
            <a:xfrm>
              <a:off x="3220700" y="3038229"/>
              <a:ext cx="9117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4%</a:t>
              </a:r>
              <a:endParaRPr b="1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78" name="Google Shape;178;p31"/>
            <p:cNvSpPr txBox="1"/>
            <p:nvPr/>
          </p:nvSpPr>
          <p:spPr>
            <a:xfrm>
              <a:off x="3150997" y="3524271"/>
              <a:ext cx="911700" cy="21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6%</a:t>
              </a:r>
              <a:endParaRPr b="1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79" name="Google Shape;179;p31"/>
            <p:cNvSpPr txBox="1"/>
            <p:nvPr/>
          </p:nvSpPr>
          <p:spPr>
            <a:xfrm>
              <a:off x="2955355" y="2552230"/>
              <a:ext cx="911700" cy="340800"/>
            </a:xfrm>
            <a:prstGeom prst="rect">
              <a:avLst/>
            </a:prstGeom>
            <a:solidFill>
              <a:srgbClr val="365C8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UK</a:t>
              </a:r>
              <a:endParaRPr b="1" sz="19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80" name="Google Shape;180;p31"/>
            <p:cNvSpPr txBox="1"/>
            <p:nvPr/>
          </p:nvSpPr>
          <p:spPr>
            <a:xfrm>
              <a:off x="1327179" y="3463070"/>
              <a:ext cx="9117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USA</a:t>
              </a:r>
              <a:endParaRPr b="1" sz="190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81" name="Google Shape;181;p31"/>
            <p:cNvSpPr txBox="1"/>
            <p:nvPr/>
          </p:nvSpPr>
          <p:spPr>
            <a:xfrm>
              <a:off x="3515141" y="3038217"/>
              <a:ext cx="12246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3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Germany</a:t>
              </a:r>
              <a:endParaRPr sz="421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sp>
          <p:nvSpPr>
            <p:cNvPr id="182" name="Google Shape;182;p31"/>
            <p:cNvSpPr txBox="1"/>
            <p:nvPr/>
          </p:nvSpPr>
          <p:spPr>
            <a:xfrm>
              <a:off x="3515141" y="3524280"/>
              <a:ext cx="1224600" cy="34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30">
                  <a:solidFill>
                    <a:srgbClr val="FFFFFF"/>
                  </a:solidFill>
                  <a:latin typeface="Economica"/>
                  <a:ea typeface="Economica"/>
                  <a:cs typeface="Economica"/>
                  <a:sym typeface="Economica"/>
                </a:rPr>
                <a:t>Canada</a:t>
              </a:r>
              <a:endParaRPr b="1" sz="4210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</p:grpSp>
      <p:sp>
        <p:nvSpPr>
          <p:cNvPr id="183" name="Google Shape;183;p31"/>
          <p:cNvSpPr txBox="1"/>
          <p:nvPr/>
        </p:nvSpPr>
        <p:spPr>
          <a:xfrm>
            <a:off x="5710518" y="2728199"/>
            <a:ext cx="8190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852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Female</a:t>
            </a:r>
            <a:endParaRPr b="1" sz="1852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852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20%</a:t>
            </a:r>
            <a:endParaRPr b="1" sz="1852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52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UK</a:t>
            </a:r>
            <a:endParaRPr sz="2892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1852">
              <a:solidFill>
                <a:srgbClr val="0C86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4" name="Google Shape;18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500" y="1141025"/>
            <a:ext cx="2178576" cy="13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/>
        </p:nvSpPr>
        <p:spPr>
          <a:xfrm>
            <a:off x="6889964" y="2728193"/>
            <a:ext cx="6261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852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Male</a:t>
            </a:r>
            <a:endParaRPr b="1" sz="1852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b="1" lang="en" sz="1852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79%</a:t>
            </a:r>
            <a:endParaRPr b="1" sz="1852">
              <a:solidFill>
                <a:srgbClr val="000000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852">
                <a:solidFill>
                  <a:srgbClr val="FFFFFF"/>
                </a:solidFill>
                <a:latin typeface="Economica"/>
                <a:ea typeface="Economica"/>
                <a:cs typeface="Economica"/>
                <a:sym typeface="Economica"/>
              </a:rPr>
              <a:t>UK</a:t>
            </a:r>
            <a:endParaRPr sz="2892">
              <a:solidFill>
                <a:srgbClr val="FFFFFF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t/>
            </a:r>
            <a:endParaRPr b="1" sz="1852">
              <a:solidFill>
                <a:srgbClr val="0C86FF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86" name="Google Shape;186;p31"/>
          <p:cNvPicPr preferRelativeResize="0"/>
          <p:nvPr/>
        </p:nvPicPr>
        <p:blipFill rotWithShape="1">
          <a:blip r:embed="rId5">
            <a:alphaModFix/>
          </a:blip>
          <a:srcRect b="40438" l="1812" r="59712" t="31761"/>
          <a:stretch/>
        </p:blipFill>
        <p:spPr>
          <a:xfrm>
            <a:off x="5353850" y="3198600"/>
            <a:ext cx="2811101" cy="11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/>
        </p:nvSpPr>
        <p:spPr>
          <a:xfrm>
            <a:off x="5230075" y="43411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Aged 20 - 39 years old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88" name="Google Shape;188;p31"/>
          <p:cNvSpPr txBox="1"/>
          <p:nvPr/>
        </p:nvSpPr>
        <p:spPr>
          <a:xfrm>
            <a:off x="129900" y="973300"/>
            <a:ext cx="4442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000C18"/>
                </a:solidFill>
                <a:latin typeface="Economica"/>
                <a:ea typeface="Economica"/>
                <a:cs typeface="Economica"/>
                <a:sym typeface="Economica"/>
              </a:rPr>
              <a:t>85% of Respondent come from…</a:t>
            </a:r>
            <a:endParaRPr sz="2000">
              <a:latin typeface="Economica"/>
              <a:ea typeface="Economica"/>
              <a:cs typeface="Economica"/>
              <a:sym typeface="Economica"/>
            </a:endParaRPr>
          </a:p>
        </p:txBody>
      </p:sp>
      <p:cxnSp>
        <p:nvCxnSpPr>
          <p:cNvPr id="189" name="Google Shape;189;p31"/>
          <p:cNvCxnSpPr/>
          <p:nvPr/>
        </p:nvCxnSpPr>
        <p:spPr>
          <a:xfrm>
            <a:off x="679200" y="804400"/>
            <a:ext cx="7364400" cy="0"/>
          </a:xfrm>
          <a:prstGeom prst="straightConnector1">
            <a:avLst/>
          </a:prstGeom>
          <a:noFill/>
          <a:ln cap="flat" cmpd="sng" w="9525">
            <a:solidFill>
              <a:srgbClr val="25A6E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2325"/>
            <a:ext cx="8876875" cy="481117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2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2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7" name="Google Shape;197;p32"/>
          <p:cNvGrpSpPr/>
          <p:nvPr/>
        </p:nvGrpSpPr>
        <p:grpSpPr>
          <a:xfrm>
            <a:off x="579092" y="290800"/>
            <a:ext cx="7890000" cy="597600"/>
            <a:chOff x="579092" y="519400"/>
            <a:chExt cx="7890000" cy="597600"/>
          </a:xfrm>
        </p:grpSpPr>
        <p:sp>
          <p:nvSpPr>
            <p:cNvPr id="198" name="Google Shape;198;p32"/>
            <p:cNvSpPr txBox="1"/>
            <p:nvPr/>
          </p:nvSpPr>
          <p:spPr>
            <a:xfrm>
              <a:off x="579092" y="519400"/>
              <a:ext cx="7890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chemeClr val="accent1"/>
                  </a:solidFill>
                  <a:latin typeface="Economica"/>
                  <a:ea typeface="Economica"/>
                  <a:cs typeface="Economica"/>
                  <a:sym typeface="Economica"/>
                </a:rPr>
                <a:t>Comparison of Tech vs. Non-Tech Industries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199" name="Google Shape;199;p32"/>
            <p:cNvCxnSpPr/>
            <p:nvPr/>
          </p:nvCxnSpPr>
          <p:spPr>
            <a:xfrm>
              <a:off x="679200" y="1030750"/>
              <a:ext cx="7364400" cy="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3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7" name="Google Shape;207;p33"/>
          <p:cNvGrpSpPr/>
          <p:nvPr/>
        </p:nvGrpSpPr>
        <p:grpSpPr>
          <a:xfrm>
            <a:off x="579092" y="290800"/>
            <a:ext cx="7890000" cy="597600"/>
            <a:chOff x="579092" y="519400"/>
            <a:chExt cx="7890000" cy="597600"/>
          </a:xfrm>
        </p:grpSpPr>
        <p:sp>
          <p:nvSpPr>
            <p:cNvPr id="208" name="Google Shape;208;p33"/>
            <p:cNvSpPr txBox="1"/>
            <p:nvPr/>
          </p:nvSpPr>
          <p:spPr>
            <a:xfrm>
              <a:off x="579092" y="519400"/>
              <a:ext cx="7890000" cy="597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500">
                  <a:solidFill>
                    <a:schemeClr val="accent1"/>
                  </a:solidFill>
                  <a:latin typeface="Economica"/>
                  <a:ea typeface="Economica"/>
                  <a:cs typeface="Economica"/>
                  <a:sym typeface="Economica"/>
                </a:rPr>
                <a:t>Comparison based on Company Size</a:t>
              </a:r>
              <a:endParaRPr b="1" sz="3500">
                <a:solidFill>
                  <a:srgbClr val="25A6E0"/>
                </a:solidFill>
                <a:latin typeface="Economica"/>
                <a:ea typeface="Economica"/>
                <a:cs typeface="Economica"/>
                <a:sym typeface="Economica"/>
              </a:endParaRPr>
            </a:p>
          </p:txBody>
        </p:sp>
        <p:cxnSp>
          <p:nvCxnSpPr>
            <p:cNvPr id="209" name="Google Shape;209;p33"/>
            <p:cNvCxnSpPr/>
            <p:nvPr/>
          </p:nvCxnSpPr>
          <p:spPr>
            <a:xfrm>
              <a:off x="679200" y="1030750"/>
              <a:ext cx="7364400" cy="0"/>
            </a:xfrm>
            <a:prstGeom prst="straightConnector1">
              <a:avLst/>
            </a:prstGeom>
            <a:noFill/>
            <a:ln cap="flat" cmpd="sng" w="9525">
              <a:solidFill>
                <a:srgbClr val="25A6E0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5" name="Google Shape;215;p34"/>
          <p:cNvSpPr txBox="1"/>
          <p:nvPr/>
        </p:nvSpPr>
        <p:spPr>
          <a:xfrm>
            <a:off x="579092" y="367000"/>
            <a:ext cx="78900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1"/>
                </a:solidFill>
                <a:latin typeface="Economica"/>
                <a:ea typeface="Economica"/>
                <a:cs typeface="Economica"/>
                <a:sym typeface="Economica"/>
              </a:rPr>
              <a:t>Who are employees more likely to open-up with ?</a:t>
            </a:r>
            <a:endParaRPr b="1" sz="3500">
              <a:solidFill>
                <a:srgbClr val="25A6E0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216" name="Google Shape;216;p34"/>
          <p:cNvSpPr txBox="1"/>
          <p:nvPr/>
        </p:nvSpPr>
        <p:spPr>
          <a:xfrm>
            <a:off x="8549800" y="4888025"/>
            <a:ext cx="73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7" name="Google Shape;217;p34"/>
          <p:cNvCxnSpPr/>
          <p:nvPr/>
        </p:nvCxnSpPr>
        <p:spPr>
          <a:xfrm>
            <a:off x="679200" y="878350"/>
            <a:ext cx="7364400" cy="0"/>
          </a:xfrm>
          <a:prstGeom prst="straightConnector1">
            <a:avLst/>
          </a:prstGeom>
          <a:noFill/>
          <a:ln cap="flat" cmpd="sng" w="9525">
            <a:solidFill>
              <a:srgbClr val="25A6E0"/>
            </a:solidFill>
            <a:prstDash val="solid"/>
            <a:round/>
            <a:headEnd len="med" w="med" type="none"/>
            <a:tailEnd len="med" w="med" type="oval"/>
          </a:ln>
        </p:spPr>
      </p:cxnSp>
      <p:grpSp>
        <p:nvGrpSpPr>
          <p:cNvPr id="218" name="Google Shape;218;p34"/>
          <p:cNvGrpSpPr/>
          <p:nvPr/>
        </p:nvGrpSpPr>
        <p:grpSpPr>
          <a:xfrm>
            <a:off x="748175" y="1143604"/>
            <a:ext cx="7890000" cy="3999896"/>
            <a:chOff x="748175" y="1117004"/>
            <a:chExt cx="7890000" cy="3999896"/>
          </a:xfrm>
        </p:grpSpPr>
        <p:pic>
          <p:nvPicPr>
            <p:cNvPr id="219" name="Google Shape;21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48175" y="1117004"/>
              <a:ext cx="7890000" cy="39998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34"/>
            <p:cNvSpPr txBox="1"/>
            <p:nvPr/>
          </p:nvSpPr>
          <p:spPr>
            <a:xfrm>
              <a:off x="1046500" y="1616250"/>
              <a:ext cx="17478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California</a:t>
              </a:r>
              <a:endParaRPr sz="1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1" name="Google Shape;221;p34"/>
            <p:cNvSpPr txBox="1"/>
            <p:nvPr/>
          </p:nvSpPr>
          <p:spPr>
            <a:xfrm>
              <a:off x="1046500" y="2480550"/>
              <a:ext cx="17478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New York</a:t>
              </a:r>
              <a:endParaRPr sz="1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2" name="Google Shape;222;p34"/>
            <p:cNvSpPr txBox="1"/>
            <p:nvPr/>
          </p:nvSpPr>
          <p:spPr>
            <a:xfrm>
              <a:off x="1046500" y="3309250"/>
              <a:ext cx="1747800" cy="415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20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Tennessee</a:t>
              </a:r>
              <a:endParaRPr sz="15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3" name="Google Shape;223;p34"/>
            <p:cNvSpPr txBox="1"/>
            <p:nvPr/>
          </p:nvSpPr>
          <p:spPr>
            <a:xfrm>
              <a:off x="1046500" y="3942175"/>
              <a:ext cx="1747800" cy="7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Washington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4" name="Google Shape;224;p34"/>
            <p:cNvSpPr txBox="1"/>
            <p:nvPr/>
          </p:nvSpPr>
          <p:spPr>
            <a:xfrm>
              <a:off x="5842925" y="3551175"/>
              <a:ext cx="1747800" cy="7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Supervisors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25" name="Google Shape;225;p34"/>
            <p:cNvSpPr txBox="1"/>
            <p:nvPr/>
          </p:nvSpPr>
          <p:spPr>
            <a:xfrm>
              <a:off x="5842925" y="1899725"/>
              <a:ext cx="1747800" cy="783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rgbClr val="000C18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Coworkers</a:t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t/>
              </a:r>
              <a:endParaRPr sz="1500">
                <a:solidFill>
                  <a:srgbClr val="000C18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ctrTitle"/>
          </p:nvPr>
        </p:nvSpPr>
        <p:spPr>
          <a:xfrm>
            <a:off x="886600" y="969950"/>
            <a:ext cx="4621800" cy="1493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n" sz="4460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rPr>
              <a:t>Factors affecting mental health of employees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175" y="1308775"/>
            <a:ext cx="3824250" cy="38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